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76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7775575" cy="10907713"/>
  <p:notesSz cx="6735763" cy="98663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531E"/>
    <a:srgbClr val="FF6600"/>
    <a:srgbClr val="FFFFCC"/>
    <a:srgbClr val="EB6D9A"/>
    <a:srgbClr val="FFCCCC"/>
    <a:srgbClr val="C8152D"/>
    <a:srgbClr val="CC0000"/>
    <a:srgbClr val="CC3300"/>
    <a:srgbClr val="6633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63" autoAdjust="0"/>
    <p:restoredTop sz="99507" autoAdjust="0"/>
  </p:normalViewPr>
  <p:slideViewPr>
    <p:cSldViewPr snapToGrid="0">
      <p:cViewPr>
        <p:scale>
          <a:sx n="75" d="100"/>
          <a:sy n="75" d="100"/>
        </p:scale>
        <p:origin x="1284" y="-1554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-2148" y="-108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19318" cy="493091"/>
          </a:xfrm>
          <a:prstGeom prst="rect">
            <a:avLst/>
          </a:prstGeom>
        </p:spPr>
        <p:txBody>
          <a:bodyPr vert="horz" lIns="85391" tIns="42697" rIns="85391" bIns="42697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989" y="0"/>
            <a:ext cx="2919318" cy="493091"/>
          </a:xfrm>
          <a:prstGeom prst="rect">
            <a:avLst/>
          </a:prstGeom>
        </p:spPr>
        <p:txBody>
          <a:bodyPr vert="horz" lIns="85391" tIns="42697" rIns="85391" bIns="42697" rtlCol="0"/>
          <a:lstStyle>
            <a:lvl1pPr algn="r">
              <a:defRPr sz="1000"/>
            </a:lvl1pPr>
          </a:lstStyle>
          <a:p>
            <a:fld id="{EA4C0380-2DE9-498B-B68D-60B46204BA80}" type="datetimeFigureOut">
              <a:rPr kumimoji="1" lang="ja-JP" altLang="en-US" smtClean="0"/>
              <a:t>2021/10/28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5" y="9371729"/>
            <a:ext cx="2919318" cy="493090"/>
          </a:xfrm>
          <a:prstGeom prst="rect">
            <a:avLst/>
          </a:prstGeom>
        </p:spPr>
        <p:txBody>
          <a:bodyPr vert="horz" lIns="85391" tIns="42697" rIns="85391" bIns="42697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989" y="9371729"/>
            <a:ext cx="2919318" cy="493090"/>
          </a:xfrm>
          <a:prstGeom prst="rect">
            <a:avLst/>
          </a:prstGeom>
        </p:spPr>
        <p:txBody>
          <a:bodyPr vert="horz" lIns="85391" tIns="42697" rIns="85391" bIns="42697" rtlCol="0" anchor="b"/>
          <a:lstStyle>
            <a:lvl1pPr algn="r">
              <a:defRPr sz="1000"/>
            </a:lvl1pPr>
          </a:lstStyle>
          <a:p>
            <a:fld id="{78A262EF-70DF-4926-8929-0A60A2E81D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3"/>
            <a:ext cx="2918830" cy="495028"/>
          </a:xfrm>
          <a:prstGeom prst="rect">
            <a:avLst/>
          </a:prstGeom>
        </p:spPr>
        <p:txBody>
          <a:bodyPr vert="horz" lIns="90738" tIns="45370" rIns="90738" bIns="45370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81" y="3"/>
            <a:ext cx="2918830" cy="495028"/>
          </a:xfrm>
          <a:prstGeom prst="rect">
            <a:avLst/>
          </a:prstGeom>
        </p:spPr>
        <p:txBody>
          <a:bodyPr vert="horz" lIns="90738" tIns="45370" rIns="90738" bIns="45370" rtlCol="0"/>
          <a:lstStyle>
            <a:lvl1pPr algn="r">
              <a:defRPr sz="1000"/>
            </a:lvl1pPr>
          </a:lstStyle>
          <a:p>
            <a:fld id="{70F99883-74AE-4A2C-81B7-5B86A08198C0}" type="datetimeFigureOut">
              <a:rPr kumimoji="1" lang="ja-JP" altLang="en-US" smtClean="0"/>
              <a:t>2021/10/28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1231900"/>
            <a:ext cx="2373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38" tIns="45370" rIns="90738" bIns="4537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7"/>
            <a:ext cx="5388610" cy="3884860"/>
          </a:xfrm>
          <a:prstGeom prst="rect">
            <a:avLst/>
          </a:prstGeom>
        </p:spPr>
        <p:txBody>
          <a:bodyPr vert="horz" lIns="90738" tIns="45370" rIns="90738" bIns="4537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7" y="9371289"/>
            <a:ext cx="2918830" cy="495027"/>
          </a:xfrm>
          <a:prstGeom prst="rect">
            <a:avLst/>
          </a:prstGeom>
        </p:spPr>
        <p:txBody>
          <a:bodyPr vert="horz" lIns="90738" tIns="45370" rIns="90738" bIns="45370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81" y="9371289"/>
            <a:ext cx="2918830" cy="495027"/>
          </a:xfrm>
          <a:prstGeom prst="rect">
            <a:avLst/>
          </a:prstGeom>
        </p:spPr>
        <p:txBody>
          <a:bodyPr vert="horz" lIns="90738" tIns="45370" rIns="90738" bIns="45370" rtlCol="0" anchor="b"/>
          <a:lstStyle>
            <a:lvl1pPr algn="r">
              <a:defRPr sz="10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10/28/2021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10/28/2021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10/28/2021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10/28/2021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10/28/2021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10/28/2021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10/28/2021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10/28/2021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10/28/2021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10/28/2021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 dirty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10/28/2021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13" Type="http://schemas.openxmlformats.org/officeDocument/2006/relationships/image" Target="../media/image11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5" Type="http://schemas.openxmlformats.org/officeDocument/2006/relationships/image" Target="../media/image13.jpe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図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9" y="16198"/>
            <a:ext cx="7776000" cy="1060493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71333">
            <a:off x="6572983" y="7665042"/>
            <a:ext cx="963201" cy="1034085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3590" y="4313584"/>
            <a:ext cx="1048514" cy="1859284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8125" y="7200984"/>
            <a:ext cx="865634" cy="1566675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8492">
            <a:off x="7990046" y="275144"/>
            <a:ext cx="858433" cy="839214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961656" y="794280"/>
            <a:ext cx="6130781" cy="1525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6000"/>
              </a:lnSpc>
            </a:pPr>
            <a:r>
              <a:rPr lang="ja-JP" altLang="en-US" sz="4000" dirty="0">
                <a:solidFill>
                  <a:srgbClr val="EB6D9A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保</a:t>
            </a:r>
            <a:r>
              <a:rPr lang="ja-JP" altLang="en-US" sz="4000" dirty="0">
                <a:solidFill>
                  <a:srgbClr val="FFC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育</a:t>
            </a:r>
            <a:r>
              <a:rPr lang="ja-JP" altLang="en-US" sz="4000" dirty="0">
                <a:solidFill>
                  <a:srgbClr val="FF66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の</a:t>
            </a:r>
            <a:r>
              <a:rPr lang="ja-JP" altLang="en-US" sz="4000" dirty="0">
                <a:solidFill>
                  <a:schemeClr val="accent1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しごと</a:t>
            </a:r>
            <a:r>
              <a:rPr lang="ja-JP" altLang="en-US" sz="4000" dirty="0">
                <a:solidFill>
                  <a:schemeClr val="accent2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出張</a:t>
            </a:r>
            <a:r>
              <a:rPr lang="ja-JP" altLang="en-US" sz="4000" dirty="0">
                <a:solidFill>
                  <a:srgbClr val="FF6699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相</a:t>
            </a:r>
            <a:r>
              <a:rPr lang="ja-JP" altLang="en-US" sz="4000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談</a:t>
            </a:r>
            <a:r>
              <a:rPr lang="ja-JP" altLang="en-US" sz="4000" dirty="0"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会</a:t>
            </a:r>
            <a:endParaRPr lang="en-US" altLang="ja-JP" sz="4000" dirty="0">
              <a:solidFill>
                <a:srgbClr val="00B05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ts val="6000"/>
              </a:lnSpc>
            </a:pPr>
            <a:r>
              <a:rPr lang="en-US" altLang="ja-JP" sz="4000" b="1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      </a:t>
            </a:r>
            <a:r>
              <a:rPr lang="ja-JP" altLang="en-US" sz="4000" b="1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3600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in</a:t>
            </a:r>
            <a:r>
              <a:rPr lang="ja-JP" altLang="en-US" sz="3600">
                <a:solidFill>
                  <a:srgbClr val="FFC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ハローワーク</a:t>
            </a:r>
            <a:r>
              <a:rPr lang="ja-JP" altLang="en-US" sz="3600"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掛川</a:t>
            </a:r>
            <a:endParaRPr lang="ja-JP" altLang="en-US" sz="3600" dirty="0">
              <a:solidFill>
                <a:srgbClr val="00B05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" name="円形吹き出し 1"/>
          <p:cNvSpPr/>
          <p:nvPr/>
        </p:nvSpPr>
        <p:spPr>
          <a:xfrm>
            <a:off x="-1776046" y="6426636"/>
            <a:ext cx="896815" cy="396195"/>
          </a:xfrm>
          <a:prstGeom prst="wedgeEllipseCallou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円形吹き出し 2"/>
          <p:cNvSpPr/>
          <p:nvPr/>
        </p:nvSpPr>
        <p:spPr>
          <a:xfrm>
            <a:off x="9077128" y="5047022"/>
            <a:ext cx="914400" cy="612648"/>
          </a:xfrm>
          <a:prstGeom prst="wedgeEllipseCallou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5" name="円形吹き出し 24"/>
          <p:cNvSpPr/>
          <p:nvPr/>
        </p:nvSpPr>
        <p:spPr>
          <a:xfrm>
            <a:off x="9864969" y="6241311"/>
            <a:ext cx="52754" cy="45719"/>
          </a:xfrm>
          <a:prstGeom prst="wedgeEllipseCallou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7" name="円形吹き出し 26"/>
          <p:cNvSpPr/>
          <p:nvPr/>
        </p:nvSpPr>
        <p:spPr>
          <a:xfrm>
            <a:off x="-2593613" y="7461452"/>
            <a:ext cx="914400" cy="612648"/>
          </a:xfrm>
          <a:prstGeom prst="wedgeEllipseCallou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9" name="円形吹き出し 28"/>
          <p:cNvSpPr/>
          <p:nvPr/>
        </p:nvSpPr>
        <p:spPr>
          <a:xfrm>
            <a:off x="764376" y="5582649"/>
            <a:ext cx="792000" cy="504000"/>
          </a:xfrm>
          <a:prstGeom prst="wedgeEllipseCallout">
            <a:avLst>
              <a:gd name="adj1" fmla="val 59295"/>
              <a:gd name="adj2" fmla="val 20755"/>
            </a:avLst>
          </a:prstGeom>
          <a:solidFill>
            <a:srgbClr val="EB6D8E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日程</a:t>
            </a:r>
          </a:p>
        </p:txBody>
      </p:sp>
      <p:sp>
        <p:nvSpPr>
          <p:cNvPr id="30" name="円形吹き出し 29"/>
          <p:cNvSpPr/>
          <p:nvPr/>
        </p:nvSpPr>
        <p:spPr>
          <a:xfrm>
            <a:off x="749434" y="6183796"/>
            <a:ext cx="792000" cy="504000"/>
          </a:xfrm>
          <a:prstGeom prst="wedgeEllipseCallout">
            <a:avLst>
              <a:gd name="adj1" fmla="val 64472"/>
              <a:gd name="adj2" fmla="val 151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会場</a:t>
            </a:r>
          </a:p>
        </p:txBody>
      </p:sp>
      <p:sp>
        <p:nvSpPr>
          <p:cNvPr id="28" name="吹き出し: 円形 27">
            <a:extLst>
              <a:ext uri="{FF2B5EF4-FFF2-40B4-BE49-F238E27FC236}">
                <a16:creationId xmlns:a16="http://schemas.microsoft.com/office/drawing/2014/main" id="{D1D24593-43AC-4E71-A770-4333F3CB0C72}"/>
              </a:ext>
            </a:extLst>
          </p:cNvPr>
          <p:cNvSpPr/>
          <p:nvPr/>
        </p:nvSpPr>
        <p:spPr>
          <a:xfrm>
            <a:off x="5324018" y="308113"/>
            <a:ext cx="2152925" cy="652836"/>
          </a:xfrm>
          <a:prstGeom prst="wedgeEllipseCallout">
            <a:avLst>
              <a:gd name="adj1" fmla="val -15573"/>
              <a:gd name="adj2" fmla="val 14941"/>
            </a:avLst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n-US" sz="1050" kern="10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6" name="テキスト ボックス 39">
            <a:extLst>
              <a:ext uri="{FF2B5EF4-FFF2-40B4-BE49-F238E27FC236}">
                <a16:creationId xmlns:a16="http://schemas.microsoft.com/office/drawing/2014/main" id="{4DE628F4-6C12-4673-9605-2599928F5E54}"/>
              </a:ext>
            </a:extLst>
          </p:cNvPr>
          <p:cNvSpPr txBox="1"/>
          <p:nvPr/>
        </p:nvSpPr>
        <p:spPr>
          <a:xfrm>
            <a:off x="5575792" y="435298"/>
            <a:ext cx="1757887" cy="51890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500"/>
              </a:lnSpc>
            </a:pPr>
            <a:r>
              <a:rPr lang="en-US" sz="1100" kern="100" dirty="0">
                <a:solidFill>
                  <a:srgbClr val="000000"/>
                </a:solidFill>
                <a:effectLst/>
                <a:latin typeface="07やさしさゴシック"/>
                <a:ea typeface="游明朝" panose="02020400000000000000" pitchFamily="18" charset="-128"/>
                <a:cs typeface="Times New Roman" panose="02020603050405020304" pitchFamily="18" charset="0"/>
              </a:rPr>
              <a:t>U</a:t>
            </a:r>
            <a:r>
              <a:rPr lang="ja-JP" sz="1100" kern="100" dirty="0">
                <a:solidFill>
                  <a:srgbClr val="000000"/>
                </a:solidFill>
                <a:effectLst/>
                <a:latin typeface="07やさしさゴシック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・</a:t>
            </a:r>
            <a:r>
              <a:rPr lang="en-US" sz="1100" kern="100" dirty="0">
                <a:solidFill>
                  <a:srgbClr val="000000"/>
                </a:solidFill>
                <a:effectLst/>
                <a:latin typeface="07やさしさゴシック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I</a:t>
            </a:r>
            <a:r>
              <a:rPr lang="ja-JP" sz="1100" kern="100" dirty="0">
                <a:solidFill>
                  <a:srgbClr val="000000"/>
                </a:solidFill>
                <a:effectLst/>
                <a:latin typeface="07やさしさゴシック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・</a:t>
            </a:r>
            <a:r>
              <a:rPr lang="en-US" sz="1100" kern="100" dirty="0">
                <a:solidFill>
                  <a:srgbClr val="000000"/>
                </a:solidFill>
                <a:effectLst/>
                <a:latin typeface="07やさしさゴシック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J</a:t>
            </a:r>
            <a:r>
              <a:rPr lang="ja-JP" sz="1100" kern="100" dirty="0">
                <a:solidFill>
                  <a:srgbClr val="000000"/>
                </a:solidFill>
                <a:effectLst/>
                <a:latin typeface="07やさしさゴシック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ターン・シニア世代</a:t>
            </a:r>
            <a:endParaRPr lang="ja-JP" sz="1100" kern="100" dirty="0">
              <a:effectLst/>
              <a:latin typeface="07やさしさゴシック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</a:pPr>
            <a:r>
              <a:rPr lang="ja-JP" sz="1100" kern="100" dirty="0">
                <a:solidFill>
                  <a:srgbClr val="000000"/>
                </a:solidFill>
                <a:effectLst/>
                <a:latin typeface="07やさしさゴシック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就職氷河期世代歓迎</a:t>
            </a:r>
            <a:endParaRPr lang="ja-JP" sz="1100" kern="100" dirty="0">
              <a:effectLst/>
              <a:latin typeface="07やさしさゴシック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en-US" sz="1100" kern="100" dirty="0">
                <a:effectLst/>
                <a:latin typeface="07やさしさゴシック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100" kern="100" dirty="0">
              <a:effectLst/>
              <a:latin typeface="07やさしさゴシック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4" name="テキスト ボックス 64">
            <a:extLst>
              <a:ext uri="{FF2B5EF4-FFF2-40B4-BE49-F238E27FC236}">
                <a16:creationId xmlns:a16="http://schemas.microsoft.com/office/drawing/2014/main" id="{81CC17B7-5C05-4101-A058-996CB611DE79}"/>
              </a:ext>
            </a:extLst>
          </p:cNvPr>
          <p:cNvSpPr txBox="1"/>
          <p:nvPr/>
        </p:nvSpPr>
        <p:spPr>
          <a:xfrm>
            <a:off x="571143" y="3350341"/>
            <a:ext cx="2235851" cy="614680"/>
          </a:xfrm>
          <a:prstGeom prst="rect">
            <a:avLst/>
          </a:prstGeom>
          <a:solidFill>
            <a:srgbClr val="FF7C8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/>
          <a:p>
            <a:pPr algn="just">
              <a:lnSpc>
                <a:spcPts val="1500"/>
              </a:lnSpc>
            </a:pPr>
            <a:r>
              <a:rPr lang="ja-JP" sz="1050" b="1" kern="100" dirty="0">
                <a:solidFill>
                  <a:srgbClr val="FFFFFF"/>
                </a:solidFill>
                <a:effectLst/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●</a:t>
            </a:r>
            <a:r>
              <a:rPr lang="ja-JP" sz="1100" b="1" kern="100" dirty="0">
                <a:solidFill>
                  <a:srgbClr val="FFFFFF"/>
                </a:solidFill>
                <a:effectLst/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保育職のための</a:t>
            </a:r>
            <a:endParaRPr lang="ja-JP" sz="1050" kern="100" dirty="0">
              <a:effectLst/>
              <a:latin typeface="07やさしさゴシック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</a:pPr>
            <a:r>
              <a:rPr lang="ja-JP" sz="1400" b="1" kern="100" dirty="0">
                <a:solidFill>
                  <a:srgbClr val="FFFFFF"/>
                </a:solidFill>
                <a:effectLst/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　　　　ミニセミナー</a:t>
            </a:r>
            <a:endParaRPr lang="ja-JP" sz="1050" kern="100" dirty="0">
              <a:effectLst/>
              <a:latin typeface="07やさしさゴシック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5" name="テキスト ボックス 64">
            <a:extLst>
              <a:ext uri="{FF2B5EF4-FFF2-40B4-BE49-F238E27FC236}">
                <a16:creationId xmlns:a16="http://schemas.microsoft.com/office/drawing/2014/main" id="{52F28AB2-C906-4C80-A8AB-A80F201CA572}"/>
              </a:ext>
            </a:extLst>
          </p:cNvPr>
          <p:cNvSpPr txBox="1"/>
          <p:nvPr/>
        </p:nvSpPr>
        <p:spPr>
          <a:xfrm>
            <a:off x="2929353" y="3365049"/>
            <a:ext cx="2276475" cy="595630"/>
          </a:xfrm>
          <a:prstGeom prst="rect">
            <a:avLst/>
          </a:prstGeom>
          <a:solidFill>
            <a:srgbClr val="FF7C80"/>
          </a:solidFill>
          <a:ln w="9525" cmpd="sng">
            <a:noFill/>
          </a:ln>
          <a:effectLst/>
        </p:spPr>
        <p:txBody>
          <a:bodyPr wrap="square" rtlCol="0" anchor="ctr">
            <a:noAutofit/>
          </a:bodyPr>
          <a:lstStyle/>
          <a:p>
            <a:pPr indent="266700" algn="just">
              <a:lnSpc>
                <a:spcPts val="1500"/>
              </a:lnSpc>
            </a:pPr>
            <a:r>
              <a:rPr lang="ja-JP" sz="1050" b="1" kern="100" dirty="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07やさしさゴシック"/>
                <a:cs typeface="Times New Roman" panose="02020603050405020304" pitchFamily="18" charset="0"/>
              </a:rPr>
              <a:t>●</a:t>
            </a:r>
            <a:r>
              <a:rPr lang="ja-JP" sz="1400" b="1" kern="100" dirty="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07やさしさゴシック"/>
                <a:cs typeface="Times New Roman" panose="02020603050405020304" pitchFamily="18" charset="0"/>
              </a:rPr>
              <a:t>保育施設説明会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A7AD224B-57EC-49DC-AADD-AE39D590856A}"/>
              </a:ext>
            </a:extLst>
          </p:cNvPr>
          <p:cNvSpPr/>
          <p:nvPr/>
        </p:nvSpPr>
        <p:spPr>
          <a:xfrm>
            <a:off x="584020" y="3964940"/>
            <a:ext cx="2202006" cy="1506240"/>
          </a:xfrm>
          <a:prstGeom prst="rect">
            <a:avLst/>
          </a:prstGeom>
          <a:solidFill>
            <a:schemeClr val="bg1"/>
          </a:solidFill>
          <a:ln w="38100">
            <a:solidFill>
              <a:srgbClr val="FF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F160329B-703B-456B-AAC4-CD431763F553}"/>
              </a:ext>
            </a:extLst>
          </p:cNvPr>
          <p:cNvSpPr/>
          <p:nvPr/>
        </p:nvSpPr>
        <p:spPr>
          <a:xfrm>
            <a:off x="2949897" y="3944300"/>
            <a:ext cx="2242758" cy="1559098"/>
          </a:xfrm>
          <a:prstGeom prst="rect">
            <a:avLst/>
          </a:prstGeom>
          <a:noFill/>
          <a:ln w="38100">
            <a:solidFill>
              <a:srgbClr val="FF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ACDCD1F6-81B9-4E68-9BD8-3F910DADAD8B}"/>
              </a:ext>
            </a:extLst>
          </p:cNvPr>
          <p:cNvSpPr/>
          <p:nvPr/>
        </p:nvSpPr>
        <p:spPr>
          <a:xfrm>
            <a:off x="5353493" y="3987849"/>
            <a:ext cx="1940442" cy="1515550"/>
          </a:xfrm>
          <a:prstGeom prst="rect">
            <a:avLst/>
          </a:prstGeom>
          <a:solidFill>
            <a:schemeClr val="bg1"/>
          </a:solidFill>
          <a:ln w="38100">
            <a:solidFill>
              <a:srgbClr val="FF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40" name="テキスト ボックス 86">
            <a:extLst>
              <a:ext uri="{FF2B5EF4-FFF2-40B4-BE49-F238E27FC236}">
                <a16:creationId xmlns:a16="http://schemas.microsoft.com/office/drawing/2014/main" id="{8BDF276E-AC78-4259-A978-EC7A55FE5FCB}"/>
              </a:ext>
            </a:extLst>
          </p:cNvPr>
          <p:cNvSpPr txBox="1"/>
          <p:nvPr/>
        </p:nvSpPr>
        <p:spPr>
          <a:xfrm>
            <a:off x="596699" y="4021023"/>
            <a:ext cx="2233930" cy="150624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 algn="just"/>
            <a:r>
              <a:rPr lang="ja-JP" sz="1050" b="1" kern="100" dirty="0">
                <a:solidFill>
                  <a:srgbClr val="000000"/>
                </a:solidFill>
                <a:effectLst/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＜内容＞</a:t>
            </a:r>
            <a:endParaRPr lang="ja-JP" sz="1050" kern="100" dirty="0">
              <a:effectLst/>
              <a:latin typeface="07やさしさゴシック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sz="1050" b="1" kern="100" dirty="0">
                <a:solidFill>
                  <a:srgbClr val="000000"/>
                </a:solidFill>
                <a:effectLst/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・就職前に知っておきたい</a:t>
            </a:r>
            <a:endParaRPr lang="ja-JP" sz="1050" kern="100" dirty="0">
              <a:effectLst/>
              <a:latin typeface="07やさしさゴシック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sz="1050" b="1" kern="100" dirty="0">
                <a:solidFill>
                  <a:srgbClr val="000000"/>
                </a:solidFill>
                <a:effectLst/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　保育指針</a:t>
            </a:r>
            <a:endParaRPr lang="ja-JP" sz="1050" kern="100" dirty="0">
              <a:effectLst/>
              <a:latin typeface="07やさしさゴシック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sz="1050" b="1" kern="100" dirty="0">
                <a:solidFill>
                  <a:srgbClr val="000000"/>
                </a:solidFill>
                <a:effectLst/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・地域の保育事情</a:t>
            </a:r>
            <a:r>
              <a:rPr lang="en-US" sz="1050" kern="100" dirty="0">
                <a:solidFill>
                  <a:srgbClr val="000000"/>
                </a:solidFill>
                <a:effectLst/>
                <a:latin typeface="07やさしさゴシック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07やさしさゴシック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sz="1050" b="1" kern="100" dirty="0">
                <a:solidFill>
                  <a:srgbClr val="000000"/>
                </a:solidFill>
                <a:effectLst/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＜講師＞</a:t>
            </a:r>
            <a:endParaRPr lang="en-US" altLang="ja-JP" sz="1050" kern="100" dirty="0">
              <a:latin typeface="07やさしさゴシック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en-US" sz="1050" b="1" kern="100" dirty="0">
                <a:solidFill>
                  <a:srgbClr val="000000"/>
                </a:solidFill>
                <a:effectLst/>
                <a:latin typeface="07やさしさゴシック"/>
                <a:ea typeface="游明朝" panose="02020400000000000000" pitchFamily="18" charset="-128"/>
                <a:cs typeface="Times New Roman" panose="02020603050405020304" pitchFamily="18" charset="0"/>
              </a:rPr>
              <a:t>(</a:t>
            </a:r>
            <a:r>
              <a:rPr lang="ja-JP" sz="1050" b="1" kern="100" dirty="0">
                <a:solidFill>
                  <a:srgbClr val="000000"/>
                </a:solidFill>
                <a:effectLst/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福</a:t>
            </a:r>
            <a:r>
              <a:rPr lang="en-US" sz="1050" b="1" kern="100" dirty="0">
                <a:solidFill>
                  <a:srgbClr val="000000"/>
                </a:solidFill>
                <a:effectLst/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)</a:t>
            </a:r>
            <a:r>
              <a:rPr lang="ja-JP" altLang="en-US" sz="1050" b="1" kern="100" dirty="0">
                <a:solidFill>
                  <a:srgbClr val="000000"/>
                </a:solidFill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未来 幼保連携型認定こども園 </a:t>
            </a:r>
            <a:endParaRPr lang="en-US" altLang="ja-JP" sz="1050" b="1" kern="100" dirty="0">
              <a:solidFill>
                <a:srgbClr val="000000"/>
              </a:solidFill>
              <a:latin typeface="07やさしさゴシック"/>
              <a:ea typeface="07やさしさゴシック"/>
              <a:cs typeface="Times New Roman" panose="02020603050405020304" pitchFamily="18" charset="0"/>
            </a:endParaRPr>
          </a:p>
          <a:p>
            <a:pPr algn="just"/>
            <a:r>
              <a:rPr lang="ja-JP" altLang="en-US" sz="1050" b="1" kern="100" dirty="0">
                <a:solidFill>
                  <a:srgbClr val="000000"/>
                </a:solidFill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　　桜木こどもの森</a:t>
            </a:r>
            <a:endParaRPr lang="en-US" altLang="ja-JP" sz="1050" b="1" kern="100" dirty="0">
              <a:solidFill>
                <a:srgbClr val="000000"/>
              </a:solidFill>
              <a:effectLst/>
              <a:latin typeface="07やさしさゴシック"/>
              <a:ea typeface="07やさしさゴシック"/>
              <a:cs typeface="Times New Roman" panose="02020603050405020304" pitchFamily="18" charset="0"/>
            </a:endParaRPr>
          </a:p>
          <a:p>
            <a:pPr algn="just"/>
            <a:r>
              <a:rPr lang="ja-JP" altLang="en-US" sz="1050" b="1" kern="100" dirty="0">
                <a:solidFill>
                  <a:srgbClr val="000000"/>
                </a:solidFill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　　</a:t>
            </a:r>
            <a:r>
              <a:rPr lang="ja-JP" altLang="ja-JP" sz="1050" b="1" kern="100" dirty="0">
                <a:solidFill>
                  <a:srgbClr val="000000"/>
                </a:solidFill>
                <a:effectLst/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園長</a:t>
            </a:r>
            <a:r>
              <a:rPr lang="ja-JP" altLang="en-US" sz="1050" b="1" kern="100" dirty="0">
                <a:solidFill>
                  <a:srgbClr val="000000"/>
                </a:solidFill>
                <a:effectLst/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　</a:t>
            </a:r>
            <a:r>
              <a:rPr lang="ja-JP" altLang="en-US" sz="1050" b="1" kern="100" dirty="0">
                <a:solidFill>
                  <a:srgbClr val="000000"/>
                </a:solidFill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岡田　博次</a:t>
            </a:r>
            <a:r>
              <a:rPr lang="ja-JP" altLang="en-US" sz="1050" b="1" kern="100" dirty="0">
                <a:solidFill>
                  <a:srgbClr val="000000"/>
                </a:solidFill>
                <a:effectLst/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　氏</a:t>
            </a:r>
            <a:endParaRPr lang="ja-JP" sz="1050" kern="100" dirty="0">
              <a:effectLst/>
              <a:latin typeface="07やさしさゴシック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1" name="テキスト ボックス 82">
            <a:extLst>
              <a:ext uri="{FF2B5EF4-FFF2-40B4-BE49-F238E27FC236}">
                <a16:creationId xmlns:a16="http://schemas.microsoft.com/office/drawing/2014/main" id="{3CB179EE-3912-48EA-8AB7-105103E2E4BE}"/>
              </a:ext>
            </a:extLst>
          </p:cNvPr>
          <p:cNvSpPr txBox="1"/>
          <p:nvPr/>
        </p:nvSpPr>
        <p:spPr>
          <a:xfrm>
            <a:off x="3016805" y="4030322"/>
            <a:ext cx="2266950" cy="1423534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ja-JP" sz="1050" b="1" kern="100" dirty="0">
                <a:effectLst/>
                <a:latin typeface="游明朝" panose="02020400000000000000" pitchFamily="18" charset="-128"/>
                <a:ea typeface="07やさしさゴシック"/>
                <a:cs typeface="Times New Roman" panose="02020603050405020304" pitchFamily="18" charset="0"/>
              </a:rPr>
              <a:t>・保育園（</a:t>
            </a:r>
            <a:r>
              <a:rPr lang="en-US" sz="1050" b="1" kern="100" dirty="0">
                <a:effectLst/>
                <a:latin typeface="游明朝" panose="02020400000000000000" pitchFamily="18" charset="-128"/>
                <a:ea typeface="07やさしさゴシック"/>
                <a:cs typeface="Times New Roman" panose="02020603050405020304" pitchFamily="18" charset="0"/>
              </a:rPr>
              <a:t>4</a:t>
            </a:r>
            <a:r>
              <a:rPr lang="ja-JP" sz="1050" b="1" kern="100" dirty="0">
                <a:effectLst/>
                <a:latin typeface="游明朝" panose="02020400000000000000" pitchFamily="18" charset="-128"/>
                <a:ea typeface="07やさしさゴシック"/>
                <a:cs typeface="Times New Roman" panose="02020603050405020304" pitchFamily="18" charset="0"/>
              </a:rPr>
              <a:t>事業所）がハロー</a:t>
            </a:r>
            <a:r>
              <a:rPr lang="en-US" sz="1050" b="1" kern="100" dirty="0">
                <a:effectLst/>
                <a:latin typeface="游明朝" panose="02020400000000000000" pitchFamily="18" charset="-128"/>
                <a:ea typeface="07やさしさゴシック"/>
                <a:cs typeface="Times New Roman" panose="02020603050405020304" pitchFamily="18" charset="0"/>
              </a:rPr>
              <a:t>       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en-US" sz="1050" b="1" kern="100" dirty="0">
                <a:effectLst/>
                <a:latin typeface="07やさしさゴシック"/>
                <a:ea typeface="游明朝" panose="02020400000000000000" pitchFamily="18" charset="-128"/>
                <a:cs typeface="Times New Roman" panose="02020603050405020304" pitchFamily="18" charset="0"/>
              </a:rPr>
              <a:t>  </a:t>
            </a:r>
            <a:r>
              <a:rPr lang="ja-JP" sz="1050" b="1" kern="100" dirty="0">
                <a:effectLst/>
                <a:latin typeface="游明朝" panose="02020400000000000000" pitchFamily="18" charset="-128"/>
                <a:ea typeface="07やさしさゴシック"/>
                <a:cs typeface="Times New Roman" panose="02020603050405020304" pitchFamily="18" charset="0"/>
              </a:rPr>
              <a:t>ワークに来所します！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sz="1050" b="1" kern="100" dirty="0">
                <a:effectLst/>
                <a:latin typeface="游明朝" panose="02020400000000000000" pitchFamily="18" charset="-128"/>
                <a:ea typeface="07やさしさゴシック"/>
                <a:cs typeface="Times New Roman" panose="02020603050405020304" pitchFamily="18" charset="0"/>
              </a:rPr>
              <a:t>・働きたい時間、仕事の内容や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en-US" sz="1050" b="1" kern="100" dirty="0">
                <a:effectLst/>
                <a:latin typeface="07やさしさゴシック"/>
                <a:ea typeface="游明朝" panose="02020400000000000000" pitchFamily="18" charset="-128"/>
                <a:cs typeface="Times New Roman" panose="02020603050405020304" pitchFamily="18" charset="0"/>
              </a:rPr>
              <a:t>  </a:t>
            </a:r>
            <a:r>
              <a:rPr lang="ja-JP" sz="1050" b="1" kern="100" dirty="0">
                <a:effectLst/>
                <a:latin typeface="游明朝" panose="02020400000000000000" pitchFamily="18" charset="-128"/>
                <a:ea typeface="07やさしさゴシック"/>
                <a:cs typeface="Times New Roman" panose="02020603050405020304" pitchFamily="18" charset="0"/>
              </a:rPr>
              <a:t>待遇面など、直接、施設の方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indent="133350" algn="just"/>
            <a:r>
              <a:rPr lang="ja-JP" sz="1050" b="1" kern="100" dirty="0">
                <a:effectLst/>
                <a:latin typeface="游明朝" panose="02020400000000000000" pitchFamily="18" charset="-128"/>
                <a:ea typeface="07やさしさゴシック"/>
                <a:cs typeface="Times New Roman" panose="02020603050405020304" pitchFamily="18" charset="0"/>
              </a:rPr>
              <a:t>と相談ができます。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en-US" sz="1050" b="1" kern="100" dirty="0">
                <a:effectLst/>
                <a:latin typeface="07やさしさゴシック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sz="1050" b="1" kern="100" dirty="0">
                <a:solidFill>
                  <a:srgbClr val="002060"/>
                </a:solidFill>
                <a:effectLst/>
                <a:latin typeface="游明朝" panose="02020400000000000000" pitchFamily="18" charset="-128"/>
                <a:ea typeface="07やさしさゴシック"/>
                <a:cs typeface="Times New Roman" panose="02020603050405020304" pitchFamily="18" charset="0"/>
              </a:rPr>
              <a:t>★各ブースを訪問し、あなたに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sz="1050" b="1" kern="100" dirty="0">
                <a:solidFill>
                  <a:srgbClr val="002060"/>
                </a:solidFill>
                <a:effectLst/>
                <a:latin typeface="游明朝" panose="02020400000000000000" pitchFamily="18" charset="-128"/>
                <a:ea typeface="07やさしさゴシック"/>
                <a:cs typeface="Times New Roman" panose="02020603050405020304" pitchFamily="18" charset="0"/>
              </a:rPr>
              <a:t>合った働き方を見つけましょう！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en-US" sz="1050" kern="100" dirty="0">
                <a:effectLst/>
                <a:latin typeface="07やさしさゴシック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2" name="テキスト ボックス 88">
            <a:extLst>
              <a:ext uri="{FF2B5EF4-FFF2-40B4-BE49-F238E27FC236}">
                <a16:creationId xmlns:a16="http://schemas.microsoft.com/office/drawing/2014/main" id="{4DA4501C-0B7C-43C9-BE8E-3365320D6FE9}"/>
              </a:ext>
            </a:extLst>
          </p:cNvPr>
          <p:cNvSpPr txBox="1"/>
          <p:nvPr/>
        </p:nvSpPr>
        <p:spPr>
          <a:xfrm>
            <a:off x="5354860" y="4119402"/>
            <a:ext cx="1869425" cy="130702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 indent="133350" algn="ctr"/>
            <a:r>
              <a:rPr lang="ja-JP" altLang="en-US" sz="1050" b="1" kern="100" dirty="0">
                <a:solidFill>
                  <a:srgbClr val="000000"/>
                </a:solidFill>
                <a:ea typeface="07やさしさゴシック"/>
                <a:cs typeface="Times New Roman" panose="02020603050405020304" pitchFamily="18" charset="0"/>
              </a:rPr>
              <a:t>就職に関する情報提供</a:t>
            </a:r>
            <a:endParaRPr lang="en-US" altLang="ja-JP" sz="1050" b="1" kern="100" dirty="0">
              <a:solidFill>
                <a:srgbClr val="000000"/>
              </a:solidFill>
              <a:ea typeface="07やさしさゴシック"/>
              <a:cs typeface="Times New Roman" panose="02020603050405020304" pitchFamily="18" charset="0"/>
            </a:endParaRPr>
          </a:p>
          <a:p>
            <a:pPr indent="133350" algn="ctr"/>
            <a:r>
              <a:rPr lang="ja-JP" altLang="en-US" sz="1050" b="1" kern="100" dirty="0">
                <a:solidFill>
                  <a:srgbClr val="000000"/>
                </a:solidFill>
                <a:ea typeface="07やさしさゴシック"/>
                <a:cs typeface="Times New Roman" panose="02020603050405020304" pitchFamily="18" charset="0"/>
              </a:rPr>
              <a:t>や個別の相談ができます。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r>
              <a:rPr lang="en-US" sz="1050" b="1" kern="100" dirty="0">
                <a:solidFill>
                  <a:srgbClr val="000000"/>
                </a:solidFill>
                <a:effectLst/>
                <a:latin typeface="07やさしさゴシック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indent="133350" algn="ctr"/>
            <a:r>
              <a:rPr lang="ja-JP" sz="1050" b="1" kern="100" dirty="0">
                <a:solidFill>
                  <a:srgbClr val="000000"/>
                </a:solidFill>
                <a:effectLst/>
                <a:ea typeface="07やさしさゴシック"/>
                <a:cs typeface="Times New Roman" panose="02020603050405020304" pitchFamily="18" charset="0"/>
              </a:rPr>
              <a:t>・就職準備金貸付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r>
              <a:rPr lang="en-US" sz="1050" b="1" kern="100" dirty="0">
                <a:solidFill>
                  <a:srgbClr val="000000"/>
                </a:solidFill>
                <a:effectLst/>
                <a:latin typeface="07やさしさゴシック"/>
                <a:ea typeface="游明朝" panose="02020400000000000000" pitchFamily="18" charset="-128"/>
                <a:cs typeface="Times New Roman" panose="02020603050405020304" pitchFamily="18" charset="0"/>
              </a:rPr>
              <a:t>  </a:t>
            </a:r>
            <a:r>
              <a:rPr lang="ja-JP" sz="1050" b="1" kern="100" dirty="0">
                <a:solidFill>
                  <a:srgbClr val="000000"/>
                </a:solidFill>
                <a:effectLst/>
                <a:ea typeface="07やさしさゴシック"/>
                <a:cs typeface="Times New Roman" panose="02020603050405020304" pitchFamily="18" charset="0"/>
              </a:rPr>
              <a:t>（一定条件で返還免除）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indent="133350" algn="ctr"/>
            <a:r>
              <a:rPr lang="ja-JP" sz="1050" b="1" kern="100" dirty="0">
                <a:solidFill>
                  <a:srgbClr val="000000"/>
                </a:solidFill>
                <a:effectLst/>
                <a:ea typeface="07やさしさゴシック"/>
                <a:cs typeface="Times New Roman" panose="02020603050405020304" pitchFamily="18" charset="0"/>
              </a:rPr>
              <a:t>・資格取得について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indent="133350" algn="ctr"/>
            <a:r>
              <a:rPr lang="ja-JP" sz="1050" b="1" kern="100" dirty="0">
                <a:solidFill>
                  <a:srgbClr val="000000"/>
                </a:solidFill>
                <a:effectLst/>
                <a:ea typeface="07やさしさゴシック"/>
                <a:cs typeface="Times New Roman" panose="02020603050405020304" pitchFamily="18" charset="0"/>
              </a:rPr>
              <a:t>・見学や体験の案内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3" name="円形吹き出し 28">
            <a:extLst>
              <a:ext uri="{FF2B5EF4-FFF2-40B4-BE49-F238E27FC236}">
                <a16:creationId xmlns:a16="http://schemas.microsoft.com/office/drawing/2014/main" id="{8295F740-41C5-4D5B-923D-33E9AB484D02}"/>
              </a:ext>
            </a:extLst>
          </p:cNvPr>
          <p:cNvSpPr/>
          <p:nvPr/>
        </p:nvSpPr>
        <p:spPr>
          <a:xfrm>
            <a:off x="749434" y="6812751"/>
            <a:ext cx="792000" cy="504000"/>
          </a:xfrm>
          <a:prstGeom prst="wedgeEllipseCallout">
            <a:avLst>
              <a:gd name="adj1" fmla="val 59295"/>
              <a:gd name="adj2" fmla="val 20755"/>
            </a:avLst>
          </a:prstGeom>
          <a:solidFill>
            <a:srgbClr val="EB6D8E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時間</a:t>
            </a:r>
          </a:p>
        </p:txBody>
      </p:sp>
      <p:sp>
        <p:nvSpPr>
          <p:cNvPr id="44" name="円形吹き出し 29">
            <a:extLst>
              <a:ext uri="{FF2B5EF4-FFF2-40B4-BE49-F238E27FC236}">
                <a16:creationId xmlns:a16="http://schemas.microsoft.com/office/drawing/2014/main" id="{1FF09754-7BBF-4405-A82C-9CEE31A360FA}"/>
              </a:ext>
            </a:extLst>
          </p:cNvPr>
          <p:cNvSpPr/>
          <p:nvPr/>
        </p:nvSpPr>
        <p:spPr>
          <a:xfrm>
            <a:off x="764376" y="7516844"/>
            <a:ext cx="828000" cy="504000"/>
          </a:xfrm>
          <a:prstGeom prst="wedgeEllipseCallout">
            <a:avLst>
              <a:gd name="adj1" fmla="val 64472"/>
              <a:gd name="adj2" fmla="val 151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参加施設</a:t>
            </a:r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B753ECD7-9499-444A-B6AA-FD4261EAA450}"/>
              </a:ext>
            </a:extLst>
          </p:cNvPr>
          <p:cNvSpPr txBox="1"/>
          <p:nvPr/>
        </p:nvSpPr>
        <p:spPr>
          <a:xfrm>
            <a:off x="889296" y="5725030"/>
            <a:ext cx="5439917" cy="4033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2200"/>
              </a:lnSpc>
            </a:pPr>
            <a:r>
              <a:rPr lang="ja-JP" altLang="en-US" sz="2800" spc="-10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令和</a:t>
            </a:r>
            <a:r>
              <a:rPr lang="en-US" altLang="ja-JP" sz="2800" spc="-10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3</a:t>
            </a:r>
            <a:r>
              <a:rPr lang="ja-JP" altLang="en-US" sz="2800" spc="-10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年</a:t>
            </a:r>
            <a:r>
              <a:rPr lang="en-US" altLang="ja-JP" sz="2800" spc="-10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11</a:t>
            </a:r>
            <a:r>
              <a:rPr lang="ja-JP" altLang="en-US" sz="2800" spc="-10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月</a:t>
            </a:r>
            <a:r>
              <a:rPr lang="en-US" altLang="ja-JP" sz="2800" spc="-10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17</a:t>
            </a:r>
            <a:r>
              <a:rPr lang="ja-JP" altLang="en-US" sz="2800" spc="-10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日（水）</a:t>
            </a:r>
            <a:endParaRPr kumimoji="1" lang="en-US" altLang="ja-JP" sz="2800" spc="-10" dirty="0">
              <a:latin typeface="07やさしさゴシック" panose="02000600000000000000" pitchFamily="2" charset="-128"/>
              <a:ea typeface="07やさしさゴシック" panose="02000600000000000000" pitchFamily="2" charset="-128"/>
            </a:endParaRPr>
          </a:p>
        </p:txBody>
      </p:sp>
      <p:sp>
        <p:nvSpPr>
          <p:cNvPr id="46" name="テキスト ボックス 47">
            <a:extLst>
              <a:ext uri="{FF2B5EF4-FFF2-40B4-BE49-F238E27FC236}">
                <a16:creationId xmlns:a16="http://schemas.microsoft.com/office/drawing/2014/main" id="{D35008B7-3561-46BE-B8C3-75104D1954BC}"/>
              </a:ext>
            </a:extLst>
          </p:cNvPr>
          <p:cNvSpPr txBox="1"/>
          <p:nvPr/>
        </p:nvSpPr>
        <p:spPr>
          <a:xfrm>
            <a:off x="1694459" y="6180960"/>
            <a:ext cx="5381039" cy="531958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ja-JP" sz="1800" b="1" kern="100" dirty="0">
                <a:effectLst/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ハローワーク</a:t>
            </a:r>
            <a:r>
              <a:rPr lang="ja-JP" altLang="en-US" sz="1800" b="1" kern="100" dirty="0"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掛川</a:t>
            </a:r>
            <a:r>
              <a:rPr lang="ja-JP" altLang="ja-JP" sz="1400" kern="100" dirty="0"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（</a:t>
            </a:r>
            <a:r>
              <a:rPr lang="ja-JP" altLang="en-US" sz="1400" kern="100" dirty="0"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掛川</a:t>
            </a:r>
            <a:r>
              <a:rPr lang="ja-JP" altLang="ja-JP" sz="1400" kern="100" dirty="0"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公共職業安定所）</a:t>
            </a:r>
            <a:r>
              <a:rPr lang="ja-JP" altLang="en-US" sz="1800" b="1" kern="100" dirty="0">
                <a:effectLst/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２</a:t>
            </a:r>
            <a:r>
              <a:rPr lang="ja-JP" sz="1800" b="1" kern="100" dirty="0">
                <a:effectLst/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階会議室</a:t>
            </a:r>
            <a:endParaRPr lang="en-US" altLang="ja-JP" sz="1800" b="1" kern="100" dirty="0">
              <a:effectLst/>
              <a:latin typeface="07やさしさゴシック"/>
              <a:ea typeface="07やさしさゴシック"/>
              <a:cs typeface="Times New Roman" panose="02020603050405020304" pitchFamily="18" charset="0"/>
            </a:endParaRPr>
          </a:p>
          <a:p>
            <a:pPr algn="just"/>
            <a:r>
              <a:rPr lang="ja-JP" altLang="en-US" sz="1200" kern="100" dirty="0">
                <a:latin typeface="+mj-ea"/>
                <a:ea typeface="+mj-ea"/>
                <a:cs typeface="Times New Roman" panose="02020603050405020304" pitchFamily="18" charset="0"/>
              </a:rPr>
              <a:t> </a:t>
            </a:r>
            <a:r>
              <a:rPr lang="ja-JP" altLang="en-US" sz="1100" kern="100" dirty="0"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住所：掛川市金城</a:t>
            </a:r>
            <a:r>
              <a:rPr lang="en-US" altLang="ja-JP" sz="1100" kern="100" dirty="0"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71</a:t>
            </a:r>
            <a:endParaRPr lang="ja-JP" altLang="ja-JP" sz="1200" kern="100" dirty="0">
              <a:latin typeface="07やさしさゴシック" panose="02000600000000000000" pitchFamily="2" charset="-128"/>
              <a:ea typeface="07やさしさゴシック" panose="02000600000000000000" pitchFamily="2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800" b="1" kern="100" dirty="0">
              <a:latin typeface="07やさしさゴシック"/>
              <a:ea typeface="07やさしさゴシック"/>
              <a:cs typeface="Times New Roman" panose="02020603050405020304" pitchFamily="18" charset="0"/>
            </a:endParaRPr>
          </a:p>
        </p:txBody>
      </p:sp>
      <p:sp>
        <p:nvSpPr>
          <p:cNvPr id="47" name="テキスト ボックス 34">
            <a:extLst>
              <a:ext uri="{FF2B5EF4-FFF2-40B4-BE49-F238E27FC236}">
                <a16:creationId xmlns:a16="http://schemas.microsoft.com/office/drawing/2014/main" id="{F21515B8-5E11-42EA-ADC8-5569845CEF2C}"/>
              </a:ext>
            </a:extLst>
          </p:cNvPr>
          <p:cNvSpPr txBox="1"/>
          <p:nvPr/>
        </p:nvSpPr>
        <p:spPr>
          <a:xfrm>
            <a:off x="1710230" y="6729504"/>
            <a:ext cx="5580489" cy="192594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2100"/>
              </a:lnSpc>
            </a:pPr>
            <a:r>
              <a:rPr lang="en-US" altLang="ja-JP" sz="1600" b="1" kern="100" dirty="0">
                <a:effectLst/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13</a:t>
            </a:r>
            <a:r>
              <a:rPr lang="ja-JP" altLang="en-US" sz="1600" b="1" kern="100" dirty="0">
                <a:effectLst/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：</a:t>
            </a:r>
            <a:r>
              <a:rPr lang="en-US" altLang="ja-JP" sz="1600" b="1" kern="100" dirty="0">
                <a:effectLst/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30</a:t>
            </a:r>
            <a:r>
              <a:rPr lang="ja-JP" altLang="en-US" sz="1600" b="1" kern="100" dirty="0">
                <a:effectLst/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～</a:t>
            </a:r>
            <a:r>
              <a:rPr lang="en-US" altLang="ja-JP" sz="1600" b="1" kern="100" dirty="0">
                <a:effectLst/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14</a:t>
            </a:r>
            <a:r>
              <a:rPr lang="ja-JP" altLang="en-US" sz="1600" b="1" kern="100" dirty="0">
                <a:effectLst/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：</a:t>
            </a:r>
            <a:r>
              <a:rPr lang="en-US" altLang="ja-JP" sz="1600" b="1" kern="100" dirty="0">
                <a:effectLst/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00</a:t>
            </a:r>
            <a:r>
              <a:rPr lang="ja-JP" altLang="en-US" sz="1600" b="1" kern="100" dirty="0">
                <a:effectLst/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　</a:t>
            </a:r>
            <a:r>
              <a:rPr lang="ja-JP" altLang="ja-JP" sz="1600" b="1" kern="100" dirty="0">
                <a:effectLst/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保育職のためのミニセミナー</a:t>
            </a:r>
            <a:endParaRPr lang="ja-JP" sz="1600" b="1" kern="100" dirty="0">
              <a:effectLst/>
              <a:latin typeface="07やさしさゴシック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ts val="2100"/>
              </a:lnSpc>
              <a:tabLst>
                <a:tab pos="2070735" algn="l"/>
              </a:tabLst>
            </a:pPr>
            <a:r>
              <a:rPr lang="en-US" altLang="ja-JP" sz="1600" b="1" kern="100" dirty="0"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14</a:t>
            </a:r>
            <a:r>
              <a:rPr lang="ja-JP" altLang="en-US" sz="1600" b="1" kern="100" dirty="0"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：</a:t>
            </a:r>
            <a:r>
              <a:rPr lang="en-US" altLang="ja-JP" sz="1600" b="1" kern="100" dirty="0"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00</a:t>
            </a:r>
            <a:r>
              <a:rPr lang="ja-JP" altLang="en-US" sz="1600" b="1" kern="100" dirty="0"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～</a:t>
            </a:r>
            <a:r>
              <a:rPr lang="en-US" altLang="ja-JP" sz="1600" b="1" kern="100" dirty="0"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15</a:t>
            </a:r>
            <a:r>
              <a:rPr lang="ja-JP" altLang="en-US" sz="1600" b="1" kern="100" dirty="0"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：</a:t>
            </a:r>
            <a:r>
              <a:rPr lang="en-US" altLang="ja-JP" sz="1600" b="1" kern="100" dirty="0"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30</a:t>
            </a:r>
            <a:r>
              <a:rPr lang="ja-JP" altLang="en-US" sz="1600" b="1" kern="100" dirty="0"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　事業所</a:t>
            </a:r>
            <a:r>
              <a:rPr lang="en-US" altLang="ja-JP" sz="1600" b="1" kern="100" dirty="0"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PR</a:t>
            </a:r>
            <a:r>
              <a:rPr lang="ja-JP" altLang="en-US" sz="1600" b="1" kern="100" dirty="0"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タイム・相談会</a:t>
            </a:r>
            <a:endParaRPr lang="en-US" altLang="ja-JP" sz="1600" b="1" kern="100" dirty="0">
              <a:latin typeface="07やさしさゴシック"/>
              <a:ea typeface="07やさしさゴシック"/>
              <a:cs typeface="Times New Roman" panose="02020603050405020304" pitchFamily="18" charset="0"/>
            </a:endParaRPr>
          </a:p>
          <a:p>
            <a:pPr algn="just">
              <a:lnSpc>
                <a:spcPts val="2100"/>
              </a:lnSpc>
              <a:tabLst>
                <a:tab pos="2070735" algn="l"/>
              </a:tabLst>
            </a:pPr>
            <a:r>
              <a:rPr lang="ja-JP" altLang="en-US" sz="1200" kern="100" dirty="0">
                <a:effectLst/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①（福）未来　幼保連携型認定こども園 桜木こどもの森</a:t>
            </a:r>
            <a:r>
              <a:rPr lang="en-US" altLang="ja-JP" sz="1200" kern="100" dirty="0">
                <a:effectLst/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/</a:t>
            </a:r>
            <a:r>
              <a:rPr lang="ja-JP" altLang="en-US" sz="1200" kern="100" dirty="0">
                <a:effectLst/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掛川こども園</a:t>
            </a:r>
            <a:endParaRPr lang="en-US" altLang="ja-JP" sz="1200" kern="100" dirty="0">
              <a:effectLst/>
              <a:latin typeface="07やさしさゴシック"/>
              <a:ea typeface="07やさしさゴシック"/>
              <a:cs typeface="Times New Roman" panose="02020603050405020304" pitchFamily="18" charset="0"/>
            </a:endParaRPr>
          </a:p>
          <a:p>
            <a:pPr algn="just">
              <a:lnSpc>
                <a:spcPts val="2100"/>
              </a:lnSpc>
              <a:tabLst>
                <a:tab pos="2070735" algn="l"/>
              </a:tabLst>
            </a:pPr>
            <a:r>
              <a:rPr lang="ja-JP" altLang="en-US" sz="1200" kern="100" dirty="0"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②（福）大須賀苑　よこすかぬく森こども園</a:t>
            </a:r>
            <a:r>
              <a:rPr lang="en-US" altLang="ja-JP" sz="1200" kern="100" dirty="0"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/</a:t>
            </a:r>
            <a:r>
              <a:rPr lang="ja-JP" altLang="en-US" sz="1200" kern="100" dirty="0"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おおぶち保育園</a:t>
            </a:r>
            <a:endParaRPr lang="en-US" altLang="ja-JP" sz="1200" kern="100" dirty="0">
              <a:latin typeface="07やさしさゴシック"/>
              <a:ea typeface="07やさしさゴシック"/>
              <a:cs typeface="Times New Roman" panose="02020603050405020304" pitchFamily="18" charset="0"/>
            </a:endParaRPr>
          </a:p>
          <a:p>
            <a:pPr algn="just">
              <a:lnSpc>
                <a:spcPts val="2100"/>
              </a:lnSpc>
              <a:tabLst>
                <a:tab pos="2070735" algn="l"/>
              </a:tabLst>
            </a:pPr>
            <a:r>
              <a:rPr lang="ja-JP" altLang="en-US" sz="1200" kern="100" dirty="0"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③（福）大東福祉会　子育て支援部　おおさかこども園</a:t>
            </a:r>
            <a:endParaRPr lang="en-US" altLang="ja-JP" sz="1200" kern="100" dirty="0">
              <a:latin typeface="07やさしさゴシック"/>
              <a:ea typeface="07やさしさゴシック"/>
              <a:cs typeface="Times New Roman" panose="02020603050405020304" pitchFamily="18" charset="0"/>
            </a:endParaRPr>
          </a:p>
          <a:p>
            <a:pPr algn="just">
              <a:lnSpc>
                <a:spcPts val="2100"/>
              </a:lnSpc>
              <a:tabLst>
                <a:tab pos="2070735" algn="l"/>
              </a:tabLst>
            </a:pPr>
            <a:r>
              <a:rPr lang="ja-JP" altLang="en-US" sz="1200" kern="100" dirty="0"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④　御前崎市役所　学校教育課</a:t>
            </a:r>
            <a:endParaRPr lang="en-US" altLang="ja-JP" sz="1200" kern="100" dirty="0">
              <a:latin typeface="07やさしさゴシック"/>
              <a:ea typeface="07やさしさゴシック"/>
              <a:cs typeface="Times New Roman" panose="02020603050405020304" pitchFamily="18" charset="0"/>
            </a:endParaRPr>
          </a:p>
          <a:p>
            <a:pPr algn="just">
              <a:lnSpc>
                <a:spcPts val="2100"/>
              </a:lnSpc>
              <a:tabLst>
                <a:tab pos="2070735" algn="l"/>
              </a:tabLst>
            </a:pPr>
            <a:r>
              <a:rPr lang="ja-JP" altLang="en-US" sz="1200" kern="100" dirty="0">
                <a:latin typeface="07やさしさゴシック"/>
                <a:ea typeface="07やさしさゴシック"/>
                <a:cs typeface="Times New Roman" panose="02020603050405020304" pitchFamily="18" charset="0"/>
              </a:rPr>
              <a:t>⑤（福）浜岡厚生会　企業主導型保育園うみがめ</a:t>
            </a:r>
            <a:endParaRPr lang="en-US" altLang="ja-JP" sz="1200" kern="100" dirty="0">
              <a:effectLst/>
              <a:latin typeface="07やさしさゴシック"/>
              <a:ea typeface="07やさしさゴシック"/>
              <a:cs typeface="Times New Roman" panose="02020603050405020304" pitchFamily="18" charset="0"/>
            </a:endParaRPr>
          </a:p>
          <a:p>
            <a:pPr algn="just">
              <a:lnSpc>
                <a:spcPts val="2100"/>
              </a:lnSpc>
              <a:tabLst>
                <a:tab pos="2070735" algn="l"/>
              </a:tabLst>
            </a:pPr>
            <a:endParaRPr lang="en-US" altLang="ja-JP" sz="1050" kern="100" dirty="0">
              <a:latin typeface="07やさしさゴシック"/>
              <a:ea typeface="07やさしさゴシック"/>
              <a:cs typeface="Times New Roman" panose="02020603050405020304" pitchFamily="18" charset="0"/>
            </a:endParaRPr>
          </a:p>
          <a:p>
            <a:pPr algn="just">
              <a:lnSpc>
                <a:spcPts val="2100"/>
              </a:lnSpc>
              <a:tabLst>
                <a:tab pos="2070735" algn="l"/>
              </a:tabLst>
            </a:pPr>
            <a:endParaRPr lang="en-US" altLang="ja-JP" sz="1200" kern="100" dirty="0">
              <a:latin typeface="07やさしさゴシック"/>
              <a:ea typeface="07やさしさゴシック"/>
              <a:cs typeface="Times New Roman" panose="02020603050405020304" pitchFamily="18" charset="0"/>
            </a:endParaRPr>
          </a:p>
          <a:p>
            <a:pPr algn="just">
              <a:lnSpc>
                <a:spcPts val="2100"/>
              </a:lnSpc>
              <a:spcAft>
                <a:spcPts val="1200"/>
              </a:spcAft>
              <a:tabLst>
                <a:tab pos="2070735" algn="l"/>
              </a:tabLst>
            </a:pPr>
            <a:endParaRPr lang="en-US" altLang="ja-JP" sz="1200" kern="100" dirty="0">
              <a:latin typeface="07やさしさゴシック"/>
              <a:ea typeface="07やさしさゴシック"/>
              <a:cs typeface="Times New Roman" panose="02020603050405020304" pitchFamily="18" charset="0"/>
            </a:endParaRPr>
          </a:p>
          <a:p>
            <a:pPr algn="just">
              <a:spcAft>
                <a:spcPts val="1200"/>
              </a:spcAft>
              <a:tabLst>
                <a:tab pos="2070735" algn="l"/>
              </a:tabLst>
            </a:pPr>
            <a:endParaRPr lang="en-US" altLang="ja-JP" sz="1200" kern="100" dirty="0">
              <a:latin typeface="07やさしさゴシック"/>
              <a:ea typeface="07やさしさゴシック"/>
              <a:cs typeface="Times New Roman" panose="02020603050405020304" pitchFamily="18" charset="0"/>
            </a:endParaRPr>
          </a:p>
          <a:p>
            <a:pPr algn="just">
              <a:lnSpc>
                <a:spcPts val="2100"/>
              </a:lnSpc>
              <a:spcAft>
                <a:spcPts val="1200"/>
              </a:spcAft>
              <a:tabLst>
                <a:tab pos="2070735" algn="l"/>
              </a:tabLst>
            </a:pPr>
            <a:endParaRPr lang="en-US" altLang="ja-JP" sz="1200" kern="100" dirty="0">
              <a:latin typeface="07やさしさゴシック"/>
              <a:ea typeface="07やさしさゴシック"/>
              <a:cs typeface="Times New Roman" panose="02020603050405020304" pitchFamily="18" charset="0"/>
            </a:endParaRPr>
          </a:p>
          <a:p>
            <a:pPr algn="just">
              <a:lnSpc>
                <a:spcPts val="2100"/>
              </a:lnSpc>
              <a:spcAft>
                <a:spcPts val="1200"/>
              </a:spcAft>
              <a:tabLst>
                <a:tab pos="2070735" algn="l"/>
              </a:tabLst>
            </a:pPr>
            <a:endParaRPr lang="en-US" altLang="ja-JP" sz="1200" kern="100" dirty="0">
              <a:latin typeface="07やさしさゴシック"/>
              <a:ea typeface="07やさしさゴシック"/>
              <a:cs typeface="Times New Roman" panose="02020603050405020304" pitchFamily="18" charset="0"/>
            </a:endParaRPr>
          </a:p>
          <a:p>
            <a:pPr algn="just">
              <a:lnSpc>
                <a:spcPts val="2100"/>
              </a:lnSpc>
              <a:spcAft>
                <a:spcPts val="1200"/>
              </a:spcAft>
              <a:tabLst>
                <a:tab pos="2070735" algn="l"/>
              </a:tabLst>
            </a:pPr>
            <a:endParaRPr lang="en-US" altLang="ja-JP" sz="1200" kern="100" dirty="0">
              <a:effectLst/>
              <a:latin typeface="07やさしさゴシック"/>
              <a:ea typeface="07やさしさゴシック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tabLst>
                <a:tab pos="2070735" algn="l"/>
              </a:tabLst>
            </a:pPr>
            <a:endParaRPr lang="ja-JP" sz="1400" kern="100" dirty="0">
              <a:effectLst/>
              <a:latin typeface="07やさしさゴシック" panose="02000600000000000000" pitchFamily="2" charset="-128"/>
              <a:ea typeface="07やさしさゴシック" panose="02000600000000000000" pitchFamily="2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</a:pPr>
            <a:r>
              <a:rPr lang="en-US" sz="1400" kern="100" dirty="0">
                <a:effectLst/>
                <a:latin typeface="07やさしさゴシック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1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8" name="テキスト ボックス 28">
            <a:extLst>
              <a:ext uri="{FF2B5EF4-FFF2-40B4-BE49-F238E27FC236}">
                <a16:creationId xmlns:a16="http://schemas.microsoft.com/office/drawing/2014/main" id="{0E54B0AB-53D9-4406-AABF-72CFE6D647C4}"/>
              </a:ext>
            </a:extLst>
          </p:cNvPr>
          <p:cNvSpPr txBox="1"/>
          <p:nvPr/>
        </p:nvSpPr>
        <p:spPr>
          <a:xfrm>
            <a:off x="852535" y="3099218"/>
            <a:ext cx="3752850" cy="211393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ja-JP" sz="900" b="1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※雇用保険受給者の求職活動の実績になります。</a:t>
            </a:r>
            <a:endParaRPr lang="ja-JP" sz="900" kern="100" dirty="0">
              <a:solidFill>
                <a:srgbClr val="FF0000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58" name="四角形: 角を丸くする 57">
            <a:extLst>
              <a:ext uri="{FF2B5EF4-FFF2-40B4-BE49-F238E27FC236}">
                <a16:creationId xmlns:a16="http://schemas.microsoft.com/office/drawing/2014/main" id="{2C89ED25-DA72-415A-B6F3-BC4BB86B2188}"/>
              </a:ext>
            </a:extLst>
          </p:cNvPr>
          <p:cNvSpPr/>
          <p:nvPr/>
        </p:nvSpPr>
        <p:spPr>
          <a:xfrm>
            <a:off x="-148635" y="8655451"/>
            <a:ext cx="8478167" cy="127466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9" name="テキスト ボックス 64">
            <a:extLst>
              <a:ext uri="{FF2B5EF4-FFF2-40B4-BE49-F238E27FC236}">
                <a16:creationId xmlns:a16="http://schemas.microsoft.com/office/drawing/2014/main" id="{BD3B429B-28C9-43CF-B8CF-CAA4ADB7DD06}"/>
              </a:ext>
            </a:extLst>
          </p:cNvPr>
          <p:cNvSpPr txBox="1"/>
          <p:nvPr/>
        </p:nvSpPr>
        <p:spPr>
          <a:xfrm>
            <a:off x="5339317" y="3363773"/>
            <a:ext cx="1969566" cy="614680"/>
          </a:xfrm>
          <a:prstGeom prst="rect">
            <a:avLst/>
          </a:prstGeom>
          <a:solidFill>
            <a:srgbClr val="FF7C8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/>
          <a:p>
            <a:pPr algn="ctr">
              <a:lnSpc>
                <a:spcPts val="1500"/>
              </a:lnSpc>
            </a:pPr>
            <a:r>
              <a:rPr lang="ja-JP" altLang="en-US" sz="1050" b="1" kern="100" dirty="0">
                <a:solidFill>
                  <a:srgbClr val="FFFFFF"/>
                </a:solidFill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●</a:t>
            </a:r>
            <a:r>
              <a:rPr lang="ja-JP" altLang="en-US" sz="1400" b="1" kern="100" dirty="0">
                <a:solidFill>
                  <a:srgbClr val="FFFFFF"/>
                </a:solidFill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就職相談</a:t>
            </a:r>
            <a:endParaRPr lang="ja-JP" sz="1400" kern="100" dirty="0">
              <a:effectLst/>
              <a:latin typeface="07やさしさゴシック" panose="02000600000000000000" pitchFamily="2" charset="-128"/>
              <a:ea typeface="07やさしさゴシック" panose="02000600000000000000" pitchFamily="2" charset="-128"/>
              <a:cs typeface="Times New Roman" panose="02020603050405020304" pitchFamily="18" charset="0"/>
            </a:endParaRPr>
          </a:p>
        </p:txBody>
      </p:sp>
      <p:sp>
        <p:nvSpPr>
          <p:cNvPr id="51" name="テキスト ボックス 53">
            <a:extLst>
              <a:ext uri="{FF2B5EF4-FFF2-40B4-BE49-F238E27FC236}">
                <a16:creationId xmlns:a16="http://schemas.microsoft.com/office/drawing/2014/main" id="{EFEC145E-9851-4754-8A19-2A6EC7E9839B}"/>
              </a:ext>
            </a:extLst>
          </p:cNvPr>
          <p:cNvSpPr txBox="1"/>
          <p:nvPr/>
        </p:nvSpPr>
        <p:spPr>
          <a:xfrm>
            <a:off x="1527194" y="8692993"/>
            <a:ext cx="5642064" cy="7321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200"/>
              </a:lnSpc>
            </a:pPr>
            <a:r>
              <a:rPr lang="ja-JP" altLang="ja-JP" sz="105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社会福祉法人静岡県社会福祉協議会</a:t>
            </a:r>
            <a:r>
              <a:rPr lang="ja-JP" altLang="en-US" sz="105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05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静岡県・静岡市 保育士・保育所支援センター</a:t>
            </a:r>
            <a:endParaRPr lang="en-US" altLang="ja-JP" sz="1050" b="1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</a:pPr>
            <a:r>
              <a:rPr lang="ja-JP" altLang="en-US" sz="105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　　　　　　　　　　　　　　（通称：しずおか保育士・保育所支援センター）</a:t>
            </a:r>
            <a:endParaRPr lang="en-US" altLang="ja-JP" sz="105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</a:pPr>
            <a:r>
              <a:rPr lang="en-US" altLang="ja-JP" sz="10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TEL</a:t>
            </a:r>
            <a:r>
              <a:rPr lang="ja-JP" altLang="en-US" sz="10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0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054-271-2110</a:t>
            </a:r>
            <a:r>
              <a:rPr lang="ja-JP" altLang="en-US" sz="10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0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e-mail</a:t>
            </a:r>
            <a:r>
              <a:rPr lang="ja-JP" altLang="en-US" sz="10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0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hoikujinzai@shizuoka-wel.jp</a:t>
            </a:r>
            <a:endParaRPr lang="ja-JP" altLang="ja-JP" sz="11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300"/>
              </a:lnSpc>
            </a:pPr>
            <a:r>
              <a:rPr lang="en-US" altLang="ja-JP" sz="105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105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HP</a:t>
            </a:r>
            <a:r>
              <a:rPr lang="ja-JP" altLang="en-US" sz="105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05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http://www.shizuoka-hoiku.jp </a:t>
            </a:r>
            <a:r>
              <a:rPr lang="ja-JP" altLang="en-US" sz="105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　　</a:t>
            </a:r>
            <a:endParaRPr lang="en-US" altLang="ja-JP" sz="1050" b="1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300"/>
              </a:lnSpc>
            </a:pPr>
            <a:r>
              <a:rPr lang="ja-JP" altLang="en-US" sz="105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　　　</a:t>
            </a:r>
            <a:r>
              <a:rPr lang="en-US" sz="1050" kern="100" dirty="0">
                <a:effectLst/>
                <a:latin typeface="HG丸ｺﾞｼｯｸM-PRO" panose="020F0600000000000000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52" name="テキスト ボックス 52">
            <a:extLst>
              <a:ext uri="{FF2B5EF4-FFF2-40B4-BE49-F238E27FC236}">
                <a16:creationId xmlns:a16="http://schemas.microsoft.com/office/drawing/2014/main" id="{19D04632-0CC5-4982-BEF8-E16B81BD8DA1}"/>
              </a:ext>
            </a:extLst>
          </p:cNvPr>
          <p:cNvSpPr txBox="1"/>
          <p:nvPr/>
        </p:nvSpPr>
        <p:spPr>
          <a:xfrm>
            <a:off x="642709" y="8784951"/>
            <a:ext cx="822470" cy="796844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ja-JP" altLang="en-US" sz="900" b="1" kern="100" dirty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900" b="1" kern="100" dirty="0">
              <a:latin typeface="游明朝" panose="02020400000000000000" pitchFamily="18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dist"/>
            <a:r>
              <a:rPr lang="ja-JP" altLang="en-US" sz="1000" b="1" kern="100" dirty="0"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主　　催</a:t>
            </a:r>
            <a:endParaRPr lang="en-US" altLang="ja-JP" sz="1000" b="1" kern="100" dirty="0">
              <a:effectLst/>
              <a:latin typeface="游明朝" panose="02020400000000000000" pitchFamily="18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dist"/>
            <a:endParaRPr lang="en-US" altLang="ja-JP" sz="1000" b="1" kern="100" dirty="0">
              <a:effectLst/>
              <a:latin typeface="游明朝" panose="02020400000000000000" pitchFamily="18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dist"/>
            <a:r>
              <a:rPr lang="ja-JP" altLang="en-US" sz="1000" b="1" kern="100" dirty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問合わせ先</a:t>
            </a:r>
            <a:endParaRPr lang="en-US" altLang="ja-JP" sz="1000" b="1" kern="100" dirty="0">
              <a:effectLst/>
              <a:latin typeface="游明朝" panose="02020400000000000000" pitchFamily="18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53" name="テキスト ボックス 49">
            <a:extLst>
              <a:ext uri="{FF2B5EF4-FFF2-40B4-BE49-F238E27FC236}">
                <a16:creationId xmlns:a16="http://schemas.microsoft.com/office/drawing/2014/main" id="{75678A3F-7EB0-4625-B627-F0CF01D81D53}"/>
              </a:ext>
            </a:extLst>
          </p:cNvPr>
          <p:cNvSpPr txBox="1"/>
          <p:nvPr/>
        </p:nvSpPr>
        <p:spPr>
          <a:xfrm>
            <a:off x="1564288" y="9345074"/>
            <a:ext cx="3400447" cy="42410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500"/>
              </a:lnSpc>
            </a:pPr>
            <a:r>
              <a:rPr lang="ja-JP" sz="105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ハローワーク</a:t>
            </a:r>
            <a:r>
              <a:rPr lang="ja-JP" altLang="en-US" sz="105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掛川</a:t>
            </a:r>
            <a:r>
              <a:rPr lang="ja-JP" sz="105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sz="9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en-US" sz="10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TEL</a:t>
            </a:r>
            <a:r>
              <a:rPr lang="ja-JP" altLang="en-US" sz="10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sz="10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05</a:t>
            </a:r>
            <a:r>
              <a:rPr lang="en-US" altLang="ja-JP" sz="10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37-22-4185</a:t>
            </a:r>
            <a:r>
              <a:rPr lang="en-US" altLang="ja-JP" sz="10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0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1000" b="1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</a:pPr>
            <a:r>
              <a:rPr lang="en-US" altLang="ja-JP" sz="9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HP</a:t>
            </a:r>
            <a:r>
              <a:rPr lang="ja-JP" altLang="en-US" sz="9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000" kern="100" dirty="0">
                <a:latin typeface="HG丸ｺﾞｼｯｸM-PRO" panose="020F0600000000000000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http://shizuoka-roudoukyoku.jsite.mhlw.go.jp</a:t>
            </a:r>
            <a:endParaRPr lang="en-US" altLang="ja-JP" sz="10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</a:pPr>
            <a:r>
              <a:rPr lang="ja-JP" altLang="en-US" sz="10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endParaRPr lang="ja-JP" sz="105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</a:pPr>
            <a:r>
              <a:rPr lang="ja-JP" sz="9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900" b="1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r>
              <a:rPr lang="en-US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05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57" name="四角形: 角を丸くする 56">
            <a:extLst>
              <a:ext uri="{FF2B5EF4-FFF2-40B4-BE49-F238E27FC236}">
                <a16:creationId xmlns:a16="http://schemas.microsoft.com/office/drawing/2014/main" id="{030D79F7-8497-42D6-952B-8901F7283B62}"/>
              </a:ext>
            </a:extLst>
          </p:cNvPr>
          <p:cNvSpPr/>
          <p:nvPr/>
        </p:nvSpPr>
        <p:spPr>
          <a:xfrm>
            <a:off x="1465179" y="10386473"/>
            <a:ext cx="45719" cy="45719"/>
          </a:xfrm>
          <a:prstGeom prst="round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59" name="図 58">
            <a:extLst>
              <a:ext uri="{FF2B5EF4-FFF2-40B4-BE49-F238E27FC236}">
                <a16:creationId xmlns:a16="http://schemas.microsoft.com/office/drawing/2014/main" id="{739F6281-26A7-4109-98EB-17DE26F5E0CF}"/>
              </a:ext>
            </a:extLst>
          </p:cNvPr>
          <p:cNvPicPr/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508" r="99239">
                        <a14:foregroundMark x1="79188" y1="96296" x2="79188" y2="96296"/>
                        <a14:backgroundMark x1="25127" y1="6584" x2="25127" y2="6584"/>
                        <a14:backgroundMark x1="32995" y1="5350" x2="32995" y2="535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21219" y="1396789"/>
            <a:ext cx="1755279" cy="1013431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34982">
            <a:off x="9424669" y="8794476"/>
            <a:ext cx="831429" cy="805488"/>
          </a:xfrm>
          <a:prstGeom prst="rect">
            <a:avLst/>
          </a:prstGeom>
        </p:spPr>
      </p:pic>
      <p:pic>
        <p:nvPicPr>
          <p:cNvPr id="60" name="図 59">
            <a:extLst>
              <a:ext uri="{FF2B5EF4-FFF2-40B4-BE49-F238E27FC236}">
                <a16:creationId xmlns:a16="http://schemas.microsoft.com/office/drawing/2014/main" id="{DE9896CC-6F62-46BA-8C33-9C7F09206829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2897" y="9041124"/>
            <a:ext cx="467823" cy="50668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1" name="図 60">
            <a:extLst>
              <a:ext uri="{FF2B5EF4-FFF2-40B4-BE49-F238E27FC236}">
                <a16:creationId xmlns:a16="http://schemas.microsoft.com/office/drawing/2014/main" id="{01A2D3C2-9891-4F01-A297-2B9DBA385B51}"/>
              </a:ext>
            </a:extLst>
          </p:cNvPr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445" y="9562386"/>
            <a:ext cx="910561" cy="294673"/>
          </a:xfrm>
          <a:prstGeom prst="rect">
            <a:avLst/>
          </a:prstGeom>
        </p:spPr>
      </p:pic>
      <p:sp>
        <p:nvSpPr>
          <p:cNvPr id="62" name="テキスト ボックス 105">
            <a:extLst>
              <a:ext uri="{FF2B5EF4-FFF2-40B4-BE49-F238E27FC236}">
                <a16:creationId xmlns:a16="http://schemas.microsoft.com/office/drawing/2014/main" id="{B7E3813B-93C6-479C-A3BA-8EA96C5C703A}"/>
              </a:ext>
            </a:extLst>
          </p:cNvPr>
          <p:cNvSpPr txBox="1"/>
          <p:nvPr/>
        </p:nvSpPr>
        <p:spPr>
          <a:xfrm>
            <a:off x="6544430" y="9588703"/>
            <a:ext cx="910561" cy="27560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ja-JP" sz="1000" b="1" kern="100" dirty="0">
                <a:effectLst/>
                <a:latin typeface="07やさしさゴシック"/>
                <a:cs typeface="Times New Roman" panose="02020603050405020304" pitchFamily="18" charset="0"/>
              </a:rPr>
              <a:t>静岡　保育</a:t>
            </a: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65172">
            <a:off x="9162021" y="6403404"/>
            <a:ext cx="886883" cy="791123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1058132-7338-4AB1-94BF-29A6B78533A7}"/>
              </a:ext>
            </a:extLst>
          </p:cNvPr>
          <p:cNvSpPr/>
          <p:nvPr/>
        </p:nvSpPr>
        <p:spPr>
          <a:xfrm>
            <a:off x="828606" y="2442856"/>
            <a:ext cx="6303751" cy="6537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3" name="テキスト ボックス 55">
            <a:extLst>
              <a:ext uri="{FF2B5EF4-FFF2-40B4-BE49-F238E27FC236}">
                <a16:creationId xmlns:a16="http://schemas.microsoft.com/office/drawing/2014/main" id="{9D8B98DC-3A4D-4BC6-95A8-39D4DB76D10B}"/>
              </a:ext>
            </a:extLst>
          </p:cNvPr>
          <p:cNvSpPr txBox="1"/>
          <p:nvPr/>
        </p:nvSpPr>
        <p:spPr>
          <a:xfrm>
            <a:off x="860509" y="2453588"/>
            <a:ext cx="6214989" cy="607653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2100"/>
              </a:lnSpc>
            </a:pPr>
            <a:r>
              <a:rPr lang="ja-JP" sz="1400" b="1" kern="100" dirty="0">
                <a:solidFill>
                  <a:srgbClr val="833C0B"/>
                </a:solidFill>
                <a:effectLst/>
                <a:latin typeface="游明朝" panose="02020400000000000000" pitchFamily="18" charset="-128"/>
                <a:ea typeface="07やさしさゴシック"/>
                <a:cs typeface="Times New Roman" panose="02020603050405020304" pitchFamily="18" charset="0"/>
              </a:rPr>
              <a:t>保育のお仕事をお探しの方、保育のお仕事に興味のある方必見！！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ts val="2100"/>
              </a:lnSpc>
            </a:pPr>
            <a:r>
              <a:rPr lang="ja-JP" sz="1400" b="1" kern="100" dirty="0">
                <a:solidFill>
                  <a:srgbClr val="833C0B"/>
                </a:solidFill>
                <a:effectLst/>
                <a:latin typeface="游明朝" panose="02020400000000000000" pitchFamily="18" charset="-128"/>
                <a:ea typeface="07やさしさゴシック"/>
                <a:cs typeface="Times New Roman" panose="02020603050405020304" pitchFamily="18" charset="0"/>
              </a:rPr>
              <a:t>保育職種全般についての相談ができます。是非この機会をご利用ください。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ts val="2100"/>
              </a:lnSpc>
            </a:pPr>
            <a:r>
              <a:rPr lang="en-US" sz="1400" b="1" kern="100" dirty="0">
                <a:solidFill>
                  <a:srgbClr val="833C0B"/>
                </a:solidFill>
                <a:effectLst/>
                <a:latin typeface="07やさしさゴシック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ts val="2100"/>
              </a:lnSpc>
            </a:pPr>
            <a:r>
              <a:rPr lang="en-US" sz="1400" b="1" kern="100" dirty="0">
                <a:solidFill>
                  <a:srgbClr val="833C0B"/>
                </a:solidFill>
                <a:effectLst/>
                <a:latin typeface="07やさしさゴシック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ts val="2100"/>
              </a:lnSpc>
            </a:pPr>
            <a:r>
              <a:rPr lang="en-US" sz="1400" b="1" kern="100" dirty="0">
                <a:solidFill>
                  <a:srgbClr val="833C0B"/>
                </a:solidFill>
                <a:effectLst/>
                <a:latin typeface="07やさしさゴシック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ts val="2100"/>
              </a:lnSpc>
            </a:pP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64" name="四角形: 角を丸くする 63">
            <a:extLst>
              <a:ext uri="{FF2B5EF4-FFF2-40B4-BE49-F238E27FC236}">
                <a16:creationId xmlns:a16="http://schemas.microsoft.com/office/drawing/2014/main" id="{6BB65275-BCE2-4C0F-8D86-7F3CF9821029}"/>
              </a:ext>
            </a:extLst>
          </p:cNvPr>
          <p:cNvSpPr/>
          <p:nvPr/>
        </p:nvSpPr>
        <p:spPr>
          <a:xfrm>
            <a:off x="-105387" y="9872067"/>
            <a:ext cx="8345953" cy="119999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5" name="テキスト ボックス 61">
            <a:extLst>
              <a:ext uri="{FF2B5EF4-FFF2-40B4-BE49-F238E27FC236}">
                <a16:creationId xmlns:a16="http://schemas.microsoft.com/office/drawing/2014/main" id="{CA169907-E4A8-4A06-9E2F-82E4BD64C309}"/>
              </a:ext>
            </a:extLst>
          </p:cNvPr>
          <p:cNvSpPr txBox="1"/>
          <p:nvPr/>
        </p:nvSpPr>
        <p:spPr>
          <a:xfrm>
            <a:off x="554288" y="9887142"/>
            <a:ext cx="5131513" cy="753656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sz="105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※マスクの着用・手指の消毒など感染症対策にご協力お願いします。</a:t>
            </a:r>
            <a:r>
              <a:rPr lang="ja-JP" altLang="en-US" sz="105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発熱等、体調　</a:t>
            </a:r>
            <a:endParaRPr lang="en-US" altLang="ja-JP" sz="1050" b="1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05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05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のすぐれない場合は参加をお控えください。感染症の拡大、災害発生時には急遽</a:t>
            </a:r>
            <a:endParaRPr lang="en-US" altLang="ja-JP" sz="1050" b="1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05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05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内容の変更、又は実施を中止する場合がございます</a:t>
            </a:r>
            <a:r>
              <a:rPr lang="ja-JP" altLang="en-US" sz="105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ので</a:t>
            </a:r>
            <a:r>
              <a:rPr lang="en-US" altLang="ja-JP" sz="105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HP</a:t>
            </a:r>
            <a:r>
              <a:rPr lang="ja-JP" altLang="en-US" sz="105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をご確認ください。</a:t>
            </a:r>
            <a:endParaRPr lang="en-US" altLang="ja-JP" sz="105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54" name="図 53">
            <a:extLst>
              <a:ext uri="{FF2B5EF4-FFF2-40B4-BE49-F238E27FC236}">
                <a16:creationId xmlns:a16="http://schemas.microsoft.com/office/drawing/2014/main" id="{E487D887-0B32-4FD3-B430-3FDD3442772E}"/>
              </a:ext>
            </a:extLst>
          </p:cNvPr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730" y="9925475"/>
            <a:ext cx="549229" cy="58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図 62">
            <a:extLst>
              <a:ext uri="{FF2B5EF4-FFF2-40B4-BE49-F238E27FC236}">
                <a16:creationId xmlns:a16="http://schemas.microsoft.com/office/drawing/2014/main" id="{83AA89FC-6808-472C-B55F-F64441019164}"/>
              </a:ext>
            </a:extLst>
          </p:cNvPr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686" y="9923950"/>
            <a:ext cx="549229" cy="58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図 64">
            <a:extLst>
              <a:ext uri="{FF2B5EF4-FFF2-40B4-BE49-F238E27FC236}">
                <a16:creationId xmlns:a16="http://schemas.microsoft.com/office/drawing/2014/main" id="{2F6C9109-3F47-4933-BF40-5D37FEDED1E5}"/>
              </a:ext>
            </a:extLst>
          </p:cNvPr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063" y="9926630"/>
            <a:ext cx="549229" cy="58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13560">
            <a:off x="370601" y="8102887"/>
            <a:ext cx="839400" cy="692264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75143">
            <a:off x="6121520" y="1582882"/>
            <a:ext cx="1367149" cy="1039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132631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 lIns="0" tIns="0" rIns="0" bIns="0">
        <a:spAutoFit/>
      </a:bodyPr>
      <a:lstStyle>
        <a:defPPr>
          <a:defRPr sz="3200" b="1" dirty="0" smtClean="0">
            <a:latin typeface="HGP創英角ｺﾞｼｯｸUB" panose="020B0900000000000000" pitchFamily="50" charset="-128"/>
            <a:ea typeface="HGP創英角ｺﾞｼｯｸUB" panose="020B0900000000000000" pitchFamily="50" charset="-128"/>
          </a:defRPr>
        </a:defPPr>
      </a:lstStyle>
    </a:spDef>
    <a:txDef>
      <a:spPr>
        <a:noFill/>
      </a:spPr>
      <a:bodyPr wrap="square" lIns="0" tIns="0" rIns="0" bIns="0" rtlCol="0">
        <a:spAutoFit/>
      </a:bodyPr>
      <a:lstStyle>
        <a:defPPr>
          <a:defRPr kumimoji="1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473</Words>
  <Application>Microsoft Office PowerPoint</Application>
  <PresentationFormat>ユーザー設定</PresentationFormat>
  <Paragraphs>82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07やさしさゴシック</vt:lpstr>
      <vt:lpstr>HGP創英角ｺﾞｼｯｸUB</vt:lpstr>
      <vt:lpstr>HGP創英角ﾎﾟｯﾌﾟ体</vt:lpstr>
      <vt:lpstr>HG丸ｺﾞｼｯｸM-PRO</vt:lpstr>
      <vt:lpstr>ＭＳ Ｐゴシック</vt:lpstr>
      <vt:lpstr>游明朝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2017-01-23T02:16:10Z</dcterms:created>
  <dcterms:modified xsi:type="dcterms:W3CDTF">2021-10-28T04:24:03Z</dcterms:modified>
</cp:coreProperties>
</file>